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12192000" cy="6858000"/>
  <p:notesSz cx="6888163" cy="1002188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CC00CC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28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61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t>‹#›</a:t>
            </a:fld>
            <a:endParaRPr lang="th-TH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2" y="38297"/>
            <a:ext cx="1107364" cy="33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/>
          <p:cNvSpPr/>
          <p:nvPr/>
        </p:nvSpPr>
        <p:spPr>
          <a:xfrm>
            <a:off x="1041147" y="-10505"/>
            <a:ext cx="11110519" cy="76737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05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>
              <a:lnSpc>
                <a:spcPts val="1700"/>
              </a:lnSpc>
            </a:pPr>
            <a:r>
              <a:rPr lang="th-TH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แผนงานการพัฒนาระบบบริการสุขภาพ (</a:t>
            </a:r>
            <a:r>
              <a:rPr lang="en-US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service plan) </a:t>
            </a:r>
            <a:endParaRPr lang="th-TH" sz="2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>
              <a:lnSpc>
                <a:spcPts val="1700"/>
              </a:lnSpc>
            </a:pPr>
            <a:r>
              <a:rPr lang="th-TH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สาขาโรคหลอดเลือดสมอง (</a:t>
            </a:r>
            <a:r>
              <a:rPr lang="en-US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Stroke</a:t>
            </a:r>
            <a:r>
              <a:rPr lang="th-TH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 ปีงบประมาณ </a:t>
            </a:r>
            <a:r>
              <a:rPr lang="en-US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2567</a:t>
            </a:r>
            <a:r>
              <a:rPr lang="th-TH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</a:t>
            </a:r>
          </a:p>
          <a:p>
            <a:pPr algn="ctr">
              <a:lnSpc>
                <a:spcPts val="1700"/>
              </a:lnSpc>
            </a:pPr>
            <a:endParaRPr lang="th-TH" sz="3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มุมมน 6"/>
          <p:cNvSpPr/>
          <p:nvPr/>
        </p:nvSpPr>
        <p:spPr>
          <a:xfrm>
            <a:off x="818984" y="710488"/>
            <a:ext cx="6498983" cy="71103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1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1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1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18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อัตราตายของผู้ป่วยโรคหลอดเลือดสมองและได้รับการรักษาใน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Stroke Unit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18.1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อัตราตายของผู้ป่วยโรคหลอดเลือดสมอง (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Stroke: I60-I69)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) เป้าหมาย น้อยกว่าร้อยละ 7</a:t>
            </a:r>
            <a:endParaRPr lang="en-US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18.2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ร้อยละผู้ป่วยโรคหลอดเลือดสมอง (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I60-I69)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ที่มีอาการไม่เกิน 72 ชั่วโมง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ได้รับการรักษาใน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Stroke unit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เป้าหมาย มากกว่าหรือเท่ากับร้อยละ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80 </a:t>
            </a:r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en-US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11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847582"/>
              </p:ext>
            </p:extLst>
          </p:nvPr>
        </p:nvGraphicFramePr>
        <p:xfrm>
          <a:off x="828845" y="2059434"/>
          <a:ext cx="11250085" cy="361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4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44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3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514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740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1218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1.บริการสุขภาพ</a:t>
                      </a:r>
                      <a:endParaRPr lang="en-US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2.พัฒนามาตรฐาน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3.รับรองมาตรฐาน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4.เครือข่าย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5.พัฒนาบุคลากร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6.ระบบข้อมูล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184449"/>
              </p:ext>
            </p:extLst>
          </p:nvPr>
        </p:nvGraphicFramePr>
        <p:xfrm>
          <a:off x="818983" y="5740842"/>
          <a:ext cx="11261854" cy="1117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1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68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17158">
                <a:tc>
                  <a:txBody>
                    <a:bodyPr/>
                    <a:lstStyle/>
                    <a:p>
                      <a:pPr marL="90170" marR="0" algn="l">
                        <a:lnSpc>
                          <a:spcPts val="9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ัด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</a:t>
                      </a:r>
                      <a:r>
                        <a:rPr lang="th-TH" sz="1000" spc="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ำ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ผ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นพัฒนาเ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ือ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่ายร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ะ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บ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บบร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ิ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าร</a:t>
                      </a:r>
                      <a:endParaRPr lang="th-TH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90170" marR="0" algn="l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โรคหลอดเลือดสมองระดับเขตสุขภาพ</a:t>
                      </a:r>
                      <a:endParaRPr lang="th-TH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90170" marR="153670" algn="l">
                        <a:lnSpc>
                          <a:spcPct val="105000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th-TH" sz="1000" cap="small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มี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ารนำ</a:t>
                      </a:r>
                      <a:r>
                        <a:rPr lang="th-TH" sz="1000" baseline="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ar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</a:t>
                      </a:r>
                      <a:r>
                        <a:rPr lang="en-US" sz="1000" spc="2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m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a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p</a:t>
                      </a:r>
                      <a:r>
                        <a:rPr lang="en-US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f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o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 H</a:t>
                      </a:r>
                      <a:r>
                        <a:rPr lang="en-US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mo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rr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h</a:t>
                      </a:r>
                      <a:r>
                        <a:rPr lang="en-US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a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g</a:t>
                      </a:r>
                      <a:r>
                        <a:rPr lang="en-US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</a:t>
                      </a:r>
                      <a:r>
                        <a:rPr lang="en-US" sz="1000" spc="3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tr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o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k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</a:t>
                      </a:r>
                      <a:r>
                        <a:rPr lang="en-US" sz="1000" spc="2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มาใ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้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</a:t>
                      </a:r>
                      <a:r>
                        <a:rPr lang="th-TH" sz="1000" spc="2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000" spc="-1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</a:t>
                      </a:r>
                      <a:r>
                        <a:rPr lang="en-US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o</a:t>
                      </a:r>
                      <a:r>
                        <a:rPr lang="en-US" sz="1000" spc="-1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k</a:t>
                      </a:r>
                      <a:r>
                        <a:rPr lang="en-US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unit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5512" marR="85512" marT="42756" marB="4275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0" algn="l">
                        <a:lnSpc>
                          <a:spcPts val="9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ายโร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ลอ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ลือ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สมอ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spc="1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</a:t>
                      </a:r>
                      <a:r>
                        <a:rPr lang="th-TH" sz="1000" cap="small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25</a:t>
                      </a:r>
                      <a:r>
                        <a:rPr lang="th-TH" sz="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%</a:t>
                      </a:r>
                      <a:endParaRPr lang="th-TH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84455" marR="0" algn="l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th-TH" sz="1000" cap="small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ายโร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ลอ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ลือ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สมอ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ตี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บ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</a:t>
                      </a:r>
                      <a:r>
                        <a:rPr lang="th-TH" sz="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%</a:t>
                      </a:r>
                      <a:endParaRPr lang="th-TH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84455" marR="0" algn="l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้อยล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ะผ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ู้ป่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ย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ี่มีอา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ารไม่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ิน</a:t>
                      </a:r>
                      <a:r>
                        <a:rPr lang="th-TH" sz="1000" spc="5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้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ับ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าร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ั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กษ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าภาย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</a:t>
                      </a:r>
                      <a:r>
                        <a:rPr lang="th-TH" sz="1000" spc="5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นาที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≥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60</a:t>
                      </a:r>
                      <a:r>
                        <a:rPr lang="th-TH" sz="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%</a:t>
                      </a:r>
                      <a:endParaRPr lang="th-TH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84455" marR="0" algn="l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้อยล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ะผ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ู้ป่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ย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ี่มีอา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ารไม่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ิน</a:t>
                      </a:r>
                      <a:r>
                        <a:rPr lang="th-TH" sz="1000" spc="5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cap="small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</a:t>
                      </a:r>
                      <a:r>
                        <a:rPr lang="th-TH" sz="1000" cap="small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ม.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้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ับ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ารั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ษ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าใน</a:t>
                      </a:r>
                      <a:r>
                        <a:rPr lang="th-TH" sz="1000" spc="2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tr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o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k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</a:t>
                      </a:r>
                      <a:r>
                        <a:rPr lang="en-US" sz="1000" spc="3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unit ≥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45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%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84455" marR="0" algn="l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5)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โรงพยาบาลระดับ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A, S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ทุกแห่งมี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Stroke unit 100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%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5512" marR="85512" marT="42756" marB="4275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2550" marR="0" algn="l">
                        <a:lnSpc>
                          <a:spcPts val="9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าย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งผ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ู้ป่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ยโ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รคห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ลอ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ลือ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สมอ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ก&lt;</a:t>
                      </a:r>
                      <a:r>
                        <a:rPr lang="th-TH" sz="1000" cap="small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25</a:t>
                      </a:r>
                      <a:r>
                        <a:rPr lang="th-TH" sz="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%</a:t>
                      </a:r>
                      <a:endParaRPr lang="th-TH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82550" marR="0" algn="l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th-TH" sz="1000" cap="small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าย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ผ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ู้ป่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ย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ลอ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ลือ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สมอ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ตี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บ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</a:t>
                      </a:r>
                      <a:r>
                        <a:rPr lang="th-TH" sz="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%</a:t>
                      </a:r>
                      <a:endParaRPr lang="th-TH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5512" marR="85512" marT="42756" marB="4275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0645" marR="0" algn="l">
                        <a:lnSpc>
                          <a:spcPts val="9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ายโร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ลอ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ลือ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สมอ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ง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spc="1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</a:t>
                      </a:r>
                      <a:r>
                        <a:rPr lang="th-TH" sz="1000" cap="small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25</a:t>
                      </a:r>
                      <a:r>
                        <a:rPr lang="th-TH" sz="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%</a:t>
                      </a:r>
                      <a:endParaRPr lang="th-TH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80645" marR="0" algn="l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4) อัตราตายโรคหลอดเลือดสมองตีบ&lt;5</a:t>
                      </a:r>
                      <a:r>
                        <a:rPr lang="th-TH" sz="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%</a:t>
                      </a:r>
                      <a:endParaRPr lang="th-TH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80645" marR="0" algn="l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้อยล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ะผ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ู้ป่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ย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ี่มีอา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ารไม่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ิน</a:t>
                      </a:r>
                      <a:r>
                        <a:rPr lang="th-TH" sz="1000" spc="5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้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ับ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าร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ั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กษ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าภาย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</a:t>
                      </a:r>
                      <a:r>
                        <a:rPr lang="th-TH" sz="1000" spc="5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นาที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≥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60</a:t>
                      </a:r>
                      <a:r>
                        <a:rPr lang="th-TH" sz="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%</a:t>
                      </a:r>
                      <a:endParaRPr lang="th-TH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80645" marR="0" algn="l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r>
                        <a:rPr lang="th-TH" sz="1000" spc="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้อยล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ะผ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ู้ป่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ย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ี่มีอา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ารไม่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ิน</a:t>
                      </a:r>
                      <a:r>
                        <a:rPr lang="th-TH" sz="1000" spc="5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cap="small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</a:t>
                      </a:r>
                      <a:r>
                        <a:rPr lang="th-TH" sz="1000" cap="small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ม.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</a:t>
                      </a:r>
                      <a:r>
                        <a:rPr lang="th-TH" sz="1000" spc="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้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ับ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ารั</a:t>
                      </a:r>
                      <a:r>
                        <a:rPr lang="th-TH" sz="1000" spc="-1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</a:t>
                      </a:r>
                      <a:r>
                        <a:rPr lang="th-TH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ษ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าใน</a:t>
                      </a:r>
                      <a:r>
                        <a:rPr lang="th-TH" sz="1000" spc="2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tr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o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k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</a:t>
                      </a:r>
                      <a:r>
                        <a:rPr lang="en-US" sz="1000" spc="3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unit ≥</a:t>
                      </a:r>
                      <a:r>
                        <a:rPr lang="en-US" sz="1000" spc="-5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45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%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80645" marR="0" algn="l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7) </a:t>
                      </a:r>
                      <a:r>
                        <a:rPr lang="th-TH" sz="10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มีการรับรองคุณภาพศูนย์โรคหลอดเลือดสมองมาตรฐาน กระทรวงสาธารณสุข       อย่างน้อยเขตละ 1 แห่ง</a:t>
                      </a:r>
                      <a:endParaRPr lang="th-TH" sz="105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5512" marR="85512" marT="42756" marB="4275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" name="Rectangle 24"/>
          <p:cNvSpPr/>
          <p:nvPr/>
        </p:nvSpPr>
        <p:spPr>
          <a:xfrm rot="696833">
            <a:off x="9241330" y="93403"/>
            <a:ext cx="986971" cy="5805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Service</a:t>
            </a:r>
          </a:p>
          <a:p>
            <a:pPr algn="ctr"/>
            <a:r>
              <a:rPr lang="en-US" sz="18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Excellence</a:t>
            </a:r>
            <a:endParaRPr lang="th-TH" sz="1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3932" y="1381259"/>
            <a:ext cx="692245" cy="6738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ข้อมูลพื้นฐาน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4180" y="2496710"/>
            <a:ext cx="691997" cy="2926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830754" y="2321782"/>
          <a:ext cx="11258035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6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27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92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588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843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32813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ts val="15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จัดทำแผนพัฒนาระบบบริการสุขภาพโรคหลอดเลือดสมอง</a:t>
                      </a:r>
                    </a:p>
                    <a:p>
                      <a:pPr marL="171450" indent="-171450" algn="l">
                        <a:lnSpc>
                          <a:spcPts val="15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สนับสนุนทรัพยากรที่จำเป็น</a:t>
                      </a:r>
                    </a:p>
                    <a:p>
                      <a:pPr marL="171450" indent="-171450" algn="l">
                        <a:lnSpc>
                          <a:spcPts val="15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ประชาสัมพันธ์ 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stroke Alert, stroke Awareness </a:t>
                      </a: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สู่ สาธารณชน</a:t>
                      </a:r>
                      <a:endParaRPr lang="en-US" sz="1100" b="0" baseline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171450" indent="-171450" algn="l">
                        <a:lnSpc>
                          <a:spcPts val="15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กำหนดนโยบายให้ รพ. ระดับ 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A, S </a:t>
                      </a: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ทุกแห่ง ต้องมี 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stroke Unit </a:t>
                      </a: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และให้บริการ 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stroke fast track </a:t>
                      </a: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ที่มีคุณภาพ</a:t>
                      </a:r>
                    </a:p>
                    <a:p>
                      <a:pPr marL="171450" indent="-171450" algn="l">
                        <a:lnSpc>
                          <a:spcPts val="15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กำหนดนโยบายในการพัฒนา 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stroke Unit</a:t>
                      </a: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ให้มีจำนวนเตียง เพียงพอ</a:t>
                      </a:r>
                      <a:endParaRPr lang="en-US" sz="1100" b="0" baseline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171450" indent="-171450" algn="l">
                        <a:lnSpc>
                          <a:spcPts val="15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จัดให้มี 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stroke Unit </a:t>
                      </a: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ใน รพ.ระดับ 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M </a:t>
                      </a: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ที่มีความพร้อม</a:t>
                      </a:r>
                    </a:p>
                    <a:p>
                      <a:pPr marL="171450" indent="-171450" algn="l">
                        <a:lnSpc>
                          <a:spcPts val="15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ให้การรักษา 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Hemorrhagic stroke </a:t>
                      </a: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ใน 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stroke Unit/ICU</a:t>
                      </a:r>
                    </a:p>
                    <a:p>
                      <a:pPr marL="171450" indent="-171450" algn="l">
                        <a:lnSpc>
                          <a:spcPts val="15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จัดให้มีบริการ </a:t>
                      </a:r>
                      <a:r>
                        <a:rPr lang="en-US" sz="1100" b="0" baseline="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Thrombectomy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ในรพ.ระดับ 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A </a:t>
                      </a:r>
                      <a:r>
                        <a:rPr lang="th-TH" sz="1100" b="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ที่มีความพร้อม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จัดให้มีแนวทางในการดำเนินงานตามแนวทางการ รักษาโรคหลอดเลือดสมอง ในสถานพยาบาล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จัดให้มีแนวทางในการดำเนินงานตามแนวทางการ รักษาโรคหลอดเลือดสมองในสถานพยาบาลทุก ระดับในพื้นที่รับผิดชอบ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เผยแพร่แนวทางการรักษาโรคหลอดเลือดสมองแตก (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Care map for hemorrhagic stroke) </a:t>
                      </a: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เผยแพร่แนวทางการรักษาโรคหลอดเลือดสมองตีบ/ อุดตันสำหรับแพทย์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ให้การรักษาพยาบาลโรคหลอดเลือดสมองตามแนว ทางการรักษาและแนวทางการดำเนินงานที่กำหนด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th-TH" sz="11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พัฒนาระบบการรับรองคุณภาพ ศูนย์โรค หลอดเลือดสมองมาตรฐาน (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standard stroke Center Certification :</a:t>
                      </a: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sscc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 </a:t>
                      </a: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และ 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stroke Unit </a:t>
                      </a: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และสนับสนุน ทรัพยากรที่เกี่ยวช้อง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สนับสนุนให้มีรับรองคุณภาพ ศูนย์โรค หลอดเลือดสมองมาตรฐาน (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standard stroke Center Certification :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sscc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 </a:t>
                      </a: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อย่างน้อย  เขตละ 1 แห่ง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เข้าร่วมเครือข่ายวิชาการ เพื่อพัฒนา การดูแลรักษาให้เป็นไปตามมาตรฐาน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th-TH" sz="11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กำหนดนโยบายในการจัดให้มี เครือข่ายบริการโรคหลอดเลือด สมองในระดับประเทศ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จัดให้มีเครือข่ายบริการ ทั้ง 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Acute </a:t>
                      </a: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และ 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Intermediate care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จัดทำแนวทางในการรับส่งต่อผู้ป่วย ทั้งภายในเขตและนอกเขตบริการที่ รับผิดชอบ ให้ชัดเจน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ดำเนินงานตามแนวทาง การรับส่ง ต่อผู้ป่วยที่ได้กำหนดไว้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th-TH" sz="11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ถ่ายทอดความรู้ในการดูแลรักษาผู้ป่วยโรคหลอดเลือด สมอง แก่แพทย์ พยาบาลและบุคลากรทางการแพทย์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จัดให้มีระบบการจัดการความรู้ในการดูแลรักษาผู้ป่วย โรคหลอดเลือดสมอง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จัดสรรอัตรากำลังด้านโรคหลอดเลือดสมอง ให้เพียงพอ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สนับสนุนการศึกษาฝึกอบรม และการจัดการความรู้ ด้านการดูแลรักษาผู้ป่วยโรคหลอดเลือดสมองให้แก่ แพทย์ พยาบาล และบุคลากรทางการแพทย์ ในสังกัด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จัดให้แพทย์ พยาบาล และบุคลากรทางการแพทย์ ใน สังกัด เข้ารับการศึกษาฟิกอบรมด้านการดูแลรักษาผู้ป่วย โรคหลอดเลือดสมอง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จัดให้มี การจัดการความรู้ในการดูแลรักษาโรคหลอด เลือดสมอง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จัดให้มีระบบรายงานตัวชี้วัดมาตรฐานด้าน โรคหลอดเลือดสมอง ที่ครอบคลุมสถานพยาบาล ทุกระดับ ทุกสังกัดทั้งใน กทม. และต่างจังหวัด ทั่วทั้งประเทศ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กำกับรายงานตัวชี้วัดมาตรฐานด้าน โรคหลอดเลือดสมอง ของสถานพยาบาลทุก ระดับทุกสังกัดในพื้นที่ที่รับผิดชอบ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th-TH" sz="1100" b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บันทึก/จัดทำรายงานตัวชี้วัดมาตรฐานด้าน โรคหลอดเลือดสมองที่ถูกต้อง และรวดเร็ว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th-TH" sz="11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83932" y="5461222"/>
            <a:ext cx="672175" cy="137244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ระดับความสำเร็จ</a:t>
            </a:r>
          </a:p>
        </p:txBody>
      </p:sp>
      <p:sp>
        <p:nvSpPr>
          <p:cNvPr id="19" name="สี่เหลี่ยมมุมมน 6"/>
          <p:cNvSpPr/>
          <p:nvPr/>
        </p:nvSpPr>
        <p:spPr>
          <a:xfrm>
            <a:off x="818984" y="1398373"/>
            <a:ext cx="4526739" cy="6738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1) อัตราตายของผู้ป่วยโรคหลอดเลือดสมอง (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Stroke :I60-I69) =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4.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43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</a:p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2) อัตราตายของผู้ป่วยโรคหลอดเลือดสมองแตก (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Hemorrhagic Stroke :I60-I62) =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1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3.07</a:t>
            </a:r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3) อัตราตายของผู้ป่วยโรคหลอดเลือดสมองตีบ/อุดตัน  (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Ischemic Stroke: I63) =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2.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44</a:t>
            </a:r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505" y="2055090"/>
            <a:ext cx="687672" cy="4416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ยุทธศาสตร์</a:t>
            </a:r>
            <a:b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มาตการ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3932" y="714246"/>
            <a:ext cx="692245" cy="6670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1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Rectangle 28"/>
          <p:cNvSpPr/>
          <p:nvPr/>
        </p:nvSpPr>
        <p:spPr>
          <a:xfrm rot="696833">
            <a:off x="10306578" y="216287"/>
            <a:ext cx="1322426" cy="3941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8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แผนงานที่</a:t>
            </a:r>
            <a:r>
              <a:rPr lang="en-US" sz="18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…6……</a:t>
            </a:r>
            <a:endParaRPr lang="th-TH" sz="18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711" y="745588"/>
            <a:ext cx="5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ตัวชี้วัดหลัก</a:t>
            </a:r>
            <a:endParaRPr lang="th-TH" sz="1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394" y="41007"/>
            <a:ext cx="4235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หน่วยงานหลัก</a:t>
            </a:r>
            <a:r>
              <a:rPr lang="en-US" sz="18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SP Stroke </a:t>
            </a:r>
            <a:r>
              <a:rPr lang="th-TH" sz="18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รพ.สกลนคร</a:t>
            </a:r>
          </a:p>
          <a:p>
            <a:r>
              <a:rPr lang="th-TH" sz="18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หน่วยงานร่วม</a:t>
            </a:r>
            <a:r>
              <a:rPr lang="en-US" sz="18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th-TH" sz="18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สำนักงานสาธารณสุขจังหวัดสกลนคร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17967" y="719652"/>
            <a:ext cx="4770822" cy="6695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Monitoring : </a:t>
            </a:r>
          </a:p>
          <a:p>
            <a:r>
              <a:rPr lang="en-US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</a:t>
            </a:r>
            <a:r>
              <a:rPr lang="th-TH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อัตราการได้รับยาละลายลิ่มเลือด </a:t>
            </a:r>
            <a:r>
              <a:rPr lang="en-US" sz="12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rtPA</a:t>
            </a:r>
            <a:r>
              <a:rPr lang="en-US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เป้าหมา</a:t>
            </a:r>
            <a:r>
              <a:rPr lang="en-US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p &gt; 5 %</a:t>
            </a:r>
          </a:p>
          <a:p>
            <a:r>
              <a:rPr lang="en-US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</a:t>
            </a:r>
            <a:r>
              <a:rPr lang="th-TH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อัตราการได้รับยาละลายลิ่มเลือดภายใน 60 นาที (</a:t>
            </a:r>
            <a:r>
              <a:rPr lang="en-US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Door to needle time</a:t>
            </a:r>
            <a:r>
              <a:rPr lang="th-TH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)  เป้าหมาย </a:t>
            </a:r>
            <a:r>
              <a:rPr lang="en-US" sz="1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&gt;80%</a:t>
            </a:r>
            <a:endParaRPr lang="th-TH" sz="1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7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579245"/>
              </p:ext>
            </p:extLst>
          </p:nvPr>
        </p:nvGraphicFramePr>
        <p:xfrm>
          <a:off x="818985" y="5446643"/>
          <a:ext cx="11261853" cy="307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97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28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52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140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4199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เดือน</a:t>
                      </a:r>
                      <a:endParaRPr lang="en-US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เดือน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9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เดือน</a:t>
                      </a: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12</a:t>
                      </a:r>
                      <a:r>
                        <a:rPr lang="th-TH" sz="14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เดือน</a:t>
                      </a: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สี่เหลี่ยมมุมมน 6"/>
          <p:cNvSpPr/>
          <p:nvPr/>
        </p:nvSpPr>
        <p:spPr>
          <a:xfrm>
            <a:off x="5345723" y="1389547"/>
            <a:ext cx="6733208" cy="6738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4) ร้อยละผู้ป่วยโรคหลอดเลือดสมองตีบ/อุดตันระยะเฉียบพลัน (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I63)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ที่มีอาการไม่เกิน 4.5 ชั่วโมง) ได้รับยาละลายลิ่มเลือดทางหลอดเลือดดำ = ร้อยละ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8.85</a:t>
            </a:r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5) ทุกจังหวัดมีบริการ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Stroke fast track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เพื่อให้ยาละลายลิ่มเลือด ได้รับการรักษาด้วยยาละลายลิ่มเลือดทางหลอดเลือดดำ ภายใน 60 นาที                   (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door to needle time) = 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84.83</a:t>
            </a:r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1012</Words>
  <Application>Microsoft Office PowerPoint</Application>
  <PresentationFormat>แบบจอกว้าง</PresentationFormat>
  <Paragraphs>85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 SarabunPSK</vt:lpstr>
      <vt:lpstr>Office Theme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Prapatsorn Somsri</dc:creator>
  <cp:lastModifiedBy>BD-Dell</cp:lastModifiedBy>
  <cp:revision>129</cp:revision>
  <cp:lastPrinted>2017-10-01T12:43:00Z</cp:lastPrinted>
  <dcterms:created xsi:type="dcterms:W3CDTF">2017-07-22T13:07:00Z</dcterms:created>
  <dcterms:modified xsi:type="dcterms:W3CDTF">2023-12-13T14:23:11Z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69BD1AC51BAB4A6FB99076197C815E92</vt:lpwstr>
  </property>
  <property fmtid="{D5CDD505-2E9C-101B-9397-08002B2CF9AE}" pid="3" name="KSOProductBuildVer">
    <vt:lpwstr>1033-11.2.0.11380</vt:lpwstr>
  </property>
</Properties>
</file>